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72" r:id="rId4"/>
    <p:sldId id="258" r:id="rId5"/>
    <p:sldId id="274" r:id="rId6"/>
    <p:sldId id="275" r:id="rId7"/>
    <p:sldId id="259" r:id="rId8"/>
    <p:sldId id="261" r:id="rId9"/>
    <p:sldId id="271" r:id="rId10"/>
    <p:sldId id="267" r:id="rId11"/>
    <p:sldId id="281" r:id="rId12"/>
    <p:sldId id="282" r:id="rId13"/>
    <p:sldId id="265" r:id="rId14"/>
    <p:sldId id="262" r:id="rId15"/>
    <p:sldId id="279" r:id="rId16"/>
    <p:sldId id="263" r:id="rId17"/>
    <p:sldId id="278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8F9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70" d="100"/>
          <a:sy n="70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ire\Documents\COMS\coms%20data%20analys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ire\Documents\COMS\coms%20data%20analys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45208024796445E-2"/>
          <c:y val="5.8647934065826642E-2"/>
          <c:w val="0.7276012400253199"/>
          <c:h val="0.63110120269299919"/>
        </c:manualLayout>
      </c:layout>
      <c:barChart>
        <c:barDir val="col"/>
        <c:grouping val="clustered"/>
        <c:ser>
          <c:idx val="0"/>
          <c:order val="0"/>
          <c:tx>
            <c:strRef>
              <c:f>'COMS tables'!$W$58</c:f>
              <c:strCache>
                <c:ptCount val="1"/>
                <c:pt idx="0">
                  <c:v>North West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Val val="1"/>
          </c:dLbls>
          <c:cat>
            <c:strRef>
              <c:f>'COMS tables'!$V$59:$V$65</c:f>
              <c:strCache>
                <c:ptCount val="7"/>
                <c:pt idx="0">
                  <c:v>ODM</c:v>
                </c:pt>
                <c:pt idx="1">
                  <c:v>Lidco rapid</c:v>
                </c:pt>
                <c:pt idx="2">
                  <c:v>Lidco plus</c:v>
                </c:pt>
                <c:pt idx="3">
                  <c:v>Cheetah </c:v>
                </c:pt>
                <c:pt idx="4">
                  <c:v>Vigileo</c:v>
                </c:pt>
                <c:pt idx="5">
                  <c:v>PiCCO</c:v>
                </c:pt>
                <c:pt idx="6">
                  <c:v>Other</c:v>
                </c:pt>
              </c:strCache>
            </c:strRef>
          </c:cat>
          <c:val>
            <c:numRef>
              <c:f>'COMS tables'!$W$59:$W$65</c:f>
              <c:numCache>
                <c:formatCode>General</c:formatCode>
                <c:ptCount val="7"/>
                <c:pt idx="0">
                  <c:v>65.116279069767643</c:v>
                </c:pt>
                <c:pt idx="1">
                  <c:v>9.3023255813953494</c:v>
                </c:pt>
                <c:pt idx="2">
                  <c:v>4.651162790697688</c:v>
                </c:pt>
                <c:pt idx="3">
                  <c:v>16.279069767441861</c:v>
                </c:pt>
                <c:pt idx="4">
                  <c:v>2.3255813953488373</c:v>
                </c:pt>
                <c:pt idx="5">
                  <c:v>2.3255813953488373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'COMS tables'!$X$58</c:f>
              <c:strCache>
                <c:ptCount val="1"/>
                <c:pt idx="0">
                  <c:v>National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Val val="1"/>
          </c:dLbls>
          <c:cat>
            <c:strRef>
              <c:f>'COMS tables'!$V$59:$V$65</c:f>
              <c:strCache>
                <c:ptCount val="7"/>
                <c:pt idx="0">
                  <c:v>ODM</c:v>
                </c:pt>
                <c:pt idx="1">
                  <c:v>Lidco rapid</c:v>
                </c:pt>
                <c:pt idx="2">
                  <c:v>Lidco plus</c:v>
                </c:pt>
                <c:pt idx="3">
                  <c:v>Cheetah </c:v>
                </c:pt>
                <c:pt idx="4">
                  <c:v>Vigileo</c:v>
                </c:pt>
                <c:pt idx="5">
                  <c:v>PiCCO</c:v>
                </c:pt>
                <c:pt idx="6">
                  <c:v>Other</c:v>
                </c:pt>
              </c:strCache>
            </c:strRef>
          </c:cat>
          <c:val>
            <c:numRef>
              <c:f>'COMS tables'!$X$59:$X$65</c:f>
              <c:numCache>
                <c:formatCode>General</c:formatCode>
                <c:ptCount val="7"/>
                <c:pt idx="0">
                  <c:v>39.6</c:v>
                </c:pt>
                <c:pt idx="1">
                  <c:v>18.399999999999999</c:v>
                </c:pt>
                <c:pt idx="2">
                  <c:v>3.9</c:v>
                </c:pt>
                <c:pt idx="3">
                  <c:v>9</c:v>
                </c:pt>
                <c:pt idx="4">
                  <c:v>5.6</c:v>
                </c:pt>
                <c:pt idx="5">
                  <c:v>1.1000000000000001</c:v>
                </c:pt>
                <c:pt idx="6">
                  <c:v>22.400000000000006</c:v>
                </c:pt>
              </c:numCache>
            </c:numRef>
          </c:val>
        </c:ser>
        <c:axId val="81372672"/>
        <c:axId val="81374208"/>
      </c:barChart>
      <c:catAx>
        <c:axId val="81372672"/>
        <c:scaling>
          <c:orientation val="minMax"/>
        </c:scaling>
        <c:axPos val="b"/>
        <c:tickLblPos val="nextTo"/>
        <c:crossAx val="81374208"/>
        <c:crosses val="autoZero"/>
        <c:auto val="1"/>
        <c:lblAlgn val="ctr"/>
        <c:lblOffset val="100"/>
      </c:catAx>
      <c:valAx>
        <c:axId val="81374208"/>
        <c:scaling>
          <c:orientation val="minMax"/>
        </c:scaling>
        <c:axPos val="l"/>
        <c:majorGridlines>
          <c:spPr>
            <a:ln w="3175">
              <a:solidFill>
                <a:prstClr val="black">
                  <a:tint val="75000"/>
                  <a:shade val="95000"/>
                  <a:satMod val="105000"/>
                </a:prstClr>
              </a:solidFill>
            </a:ln>
          </c:spPr>
        </c:majorGridlines>
        <c:numFmt formatCode="General" sourceLinked="1"/>
        <c:tickLblPos val="nextTo"/>
        <c:crossAx val="813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61592238986846"/>
          <c:y val="0.31096200760185183"/>
          <c:w val="0.17782147549354863"/>
          <c:h val="0.19164524987644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113579260424062E-2"/>
          <c:y val="3.5722395367376342E-2"/>
          <c:w val="0.7725951122952166"/>
          <c:h val="0.8576001301999586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ODM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Lidco rapid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3">
                  <c:v>2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Lidco plus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Cheetah 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5">
                  <c:v>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Vigileo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4">
                  <c:v>1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PiCCO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Unknown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1</c:v>
                </c:pt>
                <c:pt idx="7">
                  <c:v>0</c:v>
                </c:pt>
              </c:numCache>
            </c:numRef>
          </c:val>
        </c:ser>
        <c:overlap val="100"/>
        <c:axId val="81246848"/>
        <c:axId val="81330560"/>
      </c:barChart>
      <c:catAx>
        <c:axId val="812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1330560"/>
        <c:crosses val="autoZero"/>
        <c:auto val="1"/>
        <c:lblAlgn val="ctr"/>
        <c:lblOffset val="100"/>
      </c:catAx>
      <c:valAx>
        <c:axId val="81330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124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22965630081802"/>
          <c:y val="0.22294558481893431"/>
          <c:w val="0.156150200482775"/>
          <c:h val="0.53831456537996403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'[Chart in Microsoft Office PowerPoint]Sheet1'!$B$11</c:f>
              <c:strCache>
                <c:ptCount val="1"/>
                <c:pt idx="0">
                  <c:v>National 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'[Chart in Microsoft Office PowerPoint]Sheet1'!$A$12:$A$15</c:f>
              <c:strCache>
                <c:ptCount val="4"/>
                <c:pt idx="0">
                  <c:v>CQUIN </c:v>
                </c:pt>
                <c:pt idx="1">
                  <c:v>NICE </c:v>
                </c:pt>
                <c:pt idx="2">
                  <c:v>Clinical opinion </c:v>
                </c:pt>
                <c:pt idx="3">
                  <c:v>Other / No answer </c:v>
                </c:pt>
              </c:strCache>
            </c:strRef>
          </c:cat>
          <c:val>
            <c:numRef>
              <c:f>'[Chart in Microsoft Office PowerPoint]Sheet1'!$B$12:$B$15</c:f>
              <c:numCache>
                <c:formatCode>0.00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28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PowerPoint]Sheet1'!$C$11</c:f>
              <c:strCache>
                <c:ptCount val="1"/>
                <c:pt idx="0">
                  <c:v>North West 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'[Chart in Microsoft Office PowerPoint]Sheet1'!$A$12:$A$15</c:f>
              <c:strCache>
                <c:ptCount val="4"/>
                <c:pt idx="0">
                  <c:v>CQUIN </c:v>
                </c:pt>
                <c:pt idx="1">
                  <c:v>NICE </c:v>
                </c:pt>
                <c:pt idx="2">
                  <c:v>Clinical opinion </c:v>
                </c:pt>
                <c:pt idx="3">
                  <c:v>Other / No answer </c:v>
                </c:pt>
              </c:strCache>
            </c:strRef>
          </c:cat>
          <c:val>
            <c:numRef>
              <c:f>'[Chart in Microsoft Office PowerPoint]Sheet1'!$C$12:$C$15</c:f>
              <c:numCache>
                <c:formatCode>0.00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24</c:v>
                </c:pt>
                <c:pt idx="3">
                  <c:v>48</c:v>
                </c:pt>
              </c:numCache>
            </c:numRef>
          </c:val>
        </c:ser>
        <c:axId val="81876480"/>
        <c:axId val="81878016"/>
      </c:barChart>
      <c:catAx>
        <c:axId val="81876480"/>
        <c:scaling>
          <c:orientation val="minMax"/>
        </c:scaling>
        <c:axPos val="b"/>
        <c:tickLblPos val="nextTo"/>
        <c:crossAx val="81878016"/>
        <c:crosses val="autoZero"/>
        <c:auto val="1"/>
        <c:lblAlgn val="ctr"/>
        <c:lblOffset val="100"/>
      </c:catAx>
      <c:valAx>
        <c:axId val="81878016"/>
        <c:scaling>
          <c:orientation val="minMax"/>
        </c:scaling>
        <c:axPos val="l"/>
        <c:majorGridlines/>
        <c:numFmt formatCode="0" sourceLinked="0"/>
        <c:tickLblPos val="nextTo"/>
        <c:crossAx val="81876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National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'[Chart in Microsoft Office PowerPoint]Sheet1'!$A$2:$A$7</c:f>
              <c:strCache>
                <c:ptCount val="6"/>
                <c:pt idx="0">
                  <c:v>ODM</c:v>
                </c:pt>
                <c:pt idx="1">
                  <c:v>Lidco Rapid</c:v>
                </c:pt>
                <c:pt idx="2">
                  <c:v>Lidco Plus</c:v>
                </c:pt>
                <c:pt idx="3">
                  <c:v>Vigileo</c:v>
                </c:pt>
                <c:pt idx="4">
                  <c:v>Cheetah</c:v>
                </c:pt>
                <c:pt idx="5">
                  <c:v>Other</c:v>
                </c:pt>
              </c:strCache>
            </c:strRef>
          </c:cat>
          <c:val>
            <c:numRef>
              <c:f>'[Chart in Microsoft Office PowerPoint]Sheet1'!$B$2:$B$7</c:f>
              <c:numCache>
                <c:formatCode>General</c:formatCode>
                <c:ptCount val="6"/>
                <c:pt idx="0">
                  <c:v>53.730000000000004</c:v>
                </c:pt>
                <c:pt idx="1">
                  <c:v>29.85</c:v>
                </c:pt>
                <c:pt idx="2">
                  <c:v>6</c:v>
                </c:pt>
                <c:pt idx="3">
                  <c:v>4.4800000000000004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North West</c:v>
                </c:pt>
              </c:strCache>
            </c:strRef>
          </c:tx>
          <c:dLbls>
            <c:showVal val="1"/>
          </c:dLbls>
          <c:cat>
            <c:strRef>
              <c:f>'[Chart in Microsoft Office PowerPoint]Sheet1'!$A$2:$A$7</c:f>
              <c:strCache>
                <c:ptCount val="6"/>
                <c:pt idx="0">
                  <c:v>ODM</c:v>
                </c:pt>
                <c:pt idx="1">
                  <c:v>Lidco Rapid</c:v>
                </c:pt>
                <c:pt idx="2">
                  <c:v>Lidco Plus</c:v>
                </c:pt>
                <c:pt idx="3">
                  <c:v>Vigileo</c:v>
                </c:pt>
                <c:pt idx="4">
                  <c:v>Cheetah</c:v>
                </c:pt>
                <c:pt idx="5">
                  <c:v>Other</c:v>
                </c:pt>
              </c:strCache>
            </c:strRef>
          </c:cat>
          <c:val>
            <c:numRef>
              <c:f>'[Chart in Microsoft Office PowerPoint]Sheet1'!$C$2:$C$7</c:f>
              <c:numCache>
                <c:formatCode>General</c:formatCode>
                <c:ptCount val="6"/>
                <c:pt idx="0">
                  <c:v>58</c:v>
                </c:pt>
                <c:pt idx="1">
                  <c:v>33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80102912"/>
        <c:axId val="80104448"/>
      </c:barChart>
      <c:catAx>
        <c:axId val="80102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0104448"/>
        <c:crosses val="autoZero"/>
        <c:auto val="1"/>
        <c:lblAlgn val="ctr"/>
        <c:lblOffset val="100"/>
      </c:catAx>
      <c:valAx>
        <c:axId val="80104448"/>
        <c:scaling>
          <c:orientation val="minMax"/>
        </c:scaling>
        <c:axPos val="l"/>
        <c:majorGridlines/>
        <c:numFmt formatCode="General" sourceLinked="1"/>
        <c:tickLblPos val="nextTo"/>
        <c:crossAx val="80102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429187361703345E-2"/>
          <c:y val="8.0195163500352079E-2"/>
          <c:w val="0.59357258853360251"/>
          <c:h val="0.75205069807058744"/>
        </c:manualLayout>
      </c:layout>
      <c:barChart>
        <c:barDir val="col"/>
        <c:grouping val="clustered"/>
        <c:ser>
          <c:idx val="0"/>
          <c:order val="0"/>
          <c:tx>
            <c:strRef>
              <c:f>Sheet1!$E$1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2DA2BF"/>
            </a:solidFill>
          </c:spPr>
          <c:dLbls>
            <c:showVal val="1"/>
          </c:dLbls>
          <c:cat>
            <c:strRef>
              <c:f>Sheet1!$A$2:$A$7</c:f>
              <c:strCache>
                <c:ptCount val="6"/>
                <c:pt idx="0">
                  <c:v>CardioQ</c:v>
                </c:pt>
                <c:pt idx="1">
                  <c:v>Lidco rapid</c:v>
                </c:pt>
                <c:pt idx="2">
                  <c:v>Lidco plus</c:v>
                </c:pt>
                <c:pt idx="3">
                  <c:v>Vigileo</c:v>
                </c:pt>
                <c:pt idx="4">
                  <c:v>cheetah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</c:v>
                </c:pt>
                <c:pt idx="1">
                  <c:v>32</c:v>
                </c:pt>
                <c:pt idx="2">
                  <c:v>1</c:v>
                </c:pt>
                <c:pt idx="3">
                  <c:v>14</c:v>
                </c:pt>
                <c:pt idx="4">
                  <c:v>27</c:v>
                </c:pt>
                <c:pt idx="5">
                  <c:v>15</c:v>
                </c:pt>
              </c:numCache>
            </c:numRef>
          </c:val>
        </c:ser>
        <c:axId val="49872896"/>
        <c:axId val="49874816"/>
      </c:barChart>
      <c:catAx>
        <c:axId val="49872896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9874816"/>
        <c:crosses val="autoZero"/>
        <c:auto val="1"/>
        <c:lblAlgn val="ctr"/>
        <c:lblOffset val="100"/>
      </c:catAx>
      <c:valAx>
        <c:axId val="49874816"/>
        <c:scaling>
          <c:orientation val="minMax"/>
        </c:scaling>
        <c:axPos val="l"/>
        <c:majorGridlines/>
        <c:numFmt formatCode="General" sourceLinked="1"/>
        <c:tickLblPos val="nextTo"/>
        <c:crossAx val="49872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en-US"/>
          </a:p>
        </c:txPr>
      </c:legendEntry>
      <c:layout>
        <c:manualLayout>
          <c:xMode val="edge"/>
          <c:yMode val="edge"/>
          <c:x val="0.6640112904121771"/>
          <c:y val="0.34646481078821945"/>
          <c:w val="0.20279289876711945"/>
          <c:h val="9.6242943905703579E-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0.11429</cdr:x>
      <cdr:y>0.88636</cdr:y>
    </cdr:from>
    <cdr:to>
      <cdr:x>0.20802</cdr:x>
      <cdr:y>0.95455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4403926"/>
          <a:ext cx="708710" cy="338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 dirty="0" smtClean="0"/>
            <a:t>ODM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3B163B-EFFE-4532-9A8B-2A37576D1ABC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BE3571-757E-4B41-BEFE-DCE2478AE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3A4250-5374-4AE5-8F17-A97CFF81D77B}" type="slidenum">
              <a:rPr lang="en-GB" smtClean="0">
                <a:latin typeface="Arial" charset="0"/>
                <a:cs typeface="Arial" charset="0"/>
              </a:rPr>
              <a:pPr/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B22C-78FD-44C7-A3A3-5D9C708028D0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7A13-24A7-4155-9227-93D758FBD6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D109-D5F4-4104-AE34-3598BB47455A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89F3-1C5F-4E6A-8406-B5DE81699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66FA-98E6-4D0C-8F65-90B28D7C20B3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E36C-5DCD-4C84-96E4-8703A0209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A7E2-51DE-43D0-8AD3-5CC76B5FFB8F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F3B5-1673-482A-973A-D44A6EB87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D376-6ABE-4F31-8D4C-483A09703BAA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A81F-6AC2-43F3-BCC3-725DFAB9B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DC8B-2177-44AF-B1C0-21C2C318921C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B7F-5C35-4FBD-AE58-14C9A889F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F9C0-0BF0-461B-8965-3295F9A3CA6F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6A51-CEB8-4871-B889-0990F03FD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AB62-6BFE-4514-8554-31A5CED12DAC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81D8-892A-47C1-9C9A-62898D106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5F1E-288A-4091-BDBF-7848439BF992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D90A-CCA4-480A-A6B6-7A06E183A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840-60EE-4472-8748-492E4E02B391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A1E9-47BF-473C-AAE1-D3A6090CEB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ABE0-E60F-40C8-8647-0422FFCD0D5A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1727-D9B5-4989-800D-83D18F20C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51EA0B-45F0-4B26-9DAB-9020C4847770}" type="datetimeFigureOut">
              <a:rPr lang="en-GB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2980B5-B979-4552-ADFC-BCC88CE5A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772400" cy="18748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Cardiac Output Monitor Survey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The impact of NICE guidance and CQUIN payments on Cardiac Output Monitors in the NHS:</a:t>
            </a:r>
            <a:br>
              <a:rPr lang="en-GB" sz="2700" dirty="0" smtClean="0"/>
            </a:br>
            <a:r>
              <a:rPr lang="en-GB" sz="2700" dirty="0" smtClean="0"/>
              <a:t>A trainee led national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863" y="4581525"/>
            <a:ext cx="2519362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Claire Allen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ST5 Anaesthesia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12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Feb 2015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Reason for COM purchase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755576" y="1412776"/>
          <a:ext cx="74168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750" y="5229225"/>
          <a:ext cx="7279969" cy="99864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64967"/>
                <a:gridCol w="2222427"/>
                <a:gridCol w="1892575"/>
              </a:tblGrid>
              <a:tr h="437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National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7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CQUIN for </a:t>
                      </a:r>
                      <a:r>
                        <a:rPr lang="en-GB" sz="1600" dirty="0" err="1" smtClean="0">
                          <a:effectLst/>
                        </a:rPr>
                        <a:t>Intraoperative</a:t>
                      </a:r>
                      <a:r>
                        <a:rPr lang="en-GB" sz="1600" baseline="0" dirty="0" smtClean="0">
                          <a:effectLst/>
                        </a:rPr>
                        <a:t> fluid management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34%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93" name="TextBox 4"/>
          <p:cNvSpPr txBox="1">
            <a:spLocks noChangeArrowheads="1"/>
          </p:cNvSpPr>
          <p:nvPr/>
        </p:nvSpPr>
        <p:spPr bwMode="auto">
          <a:xfrm>
            <a:off x="395536" y="2492896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COMs purchased due to NICE</a:t>
            </a:r>
            <a:endParaRPr lang="en-GB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43608" y="1412776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3501008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COMs purchased due to </a:t>
            </a:r>
            <a:r>
              <a:rPr lang="en-GB" sz="3200" dirty="0" smtClean="0"/>
              <a:t>CQUIN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115616" y="1484784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600" y="3645024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23850" y="3357563"/>
            <a:ext cx="8229600" cy="782637"/>
          </a:xfrm>
        </p:spPr>
        <p:txBody>
          <a:bodyPr/>
          <a:lstStyle/>
          <a:p>
            <a:pPr eaLnBrk="1" hangingPunct="1"/>
            <a:r>
              <a:rPr lang="en-GB" sz="2000" smtClean="0"/>
              <a:t>Support structures for COMs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550" y="4149725"/>
          <a:ext cx="7279969" cy="154194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64967"/>
                <a:gridCol w="2222427"/>
                <a:gridCol w="1892575"/>
              </a:tblGrid>
              <a:tr h="437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National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</a:t>
                      </a:r>
                      <a:r>
                        <a:rPr lang="en-GB" sz="1600" dirty="0" smtClean="0">
                          <a:effectLst/>
                        </a:rPr>
                        <a:t>Sites </a:t>
                      </a:r>
                      <a:r>
                        <a:rPr lang="en-GB" sz="1600" dirty="0">
                          <a:effectLst/>
                        </a:rPr>
                        <a:t>with local COM guideline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44%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</a:t>
                      </a:r>
                      <a:r>
                        <a:rPr lang="en-GB" sz="1600" dirty="0" smtClean="0">
                          <a:effectLst/>
                        </a:rPr>
                        <a:t>Sites </a:t>
                      </a:r>
                      <a:r>
                        <a:rPr lang="en-GB" sz="1600" dirty="0">
                          <a:effectLst/>
                        </a:rPr>
                        <a:t>with formal COM training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56%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67%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450" y="1052513"/>
          <a:ext cx="6585616" cy="153504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92808"/>
                <a:gridCol w="3292808"/>
              </a:tblGrid>
              <a:tr h="43776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% rise in procurement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All COMs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25%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ODM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29%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Lidco</a:t>
                      </a:r>
                      <a:r>
                        <a:rPr lang="en-GB" sz="1800" baseline="0" dirty="0" smtClean="0"/>
                        <a:t> Rapid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63%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813" y="333375"/>
            <a:ext cx="5616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j-lt"/>
              </a:rPr>
              <a:t> Rise in procurement 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6669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2400" dirty="0" smtClean="0"/>
          </a:p>
          <a:p>
            <a:pPr algn="ctr" eaLnBrk="1" hangingPunct="1">
              <a:buFont typeface="Arial" charset="0"/>
              <a:buNone/>
            </a:pPr>
            <a:r>
              <a:rPr lang="en-GB" dirty="0" smtClean="0"/>
              <a:t>Discussion</a:t>
            </a:r>
          </a:p>
          <a:p>
            <a:pPr algn="ctr" eaLnBrk="1" hangingPunct="1">
              <a:buFont typeface="Arial" charset="0"/>
              <a:buNone/>
            </a:pPr>
            <a:endParaRPr lang="en-GB" dirty="0" smtClean="0"/>
          </a:p>
          <a:p>
            <a:pPr eaLnBrk="1" hangingPunct="1"/>
            <a:r>
              <a:rPr lang="en-GB" sz="2400" dirty="0" smtClean="0"/>
              <a:t>Limitations to study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/>
              <a:t>Limited representation of NHS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/>
              <a:t>Survey responses based on opinion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/>
              <a:t>Missing data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/>
              <a:t>Examined procurement rather than usage</a:t>
            </a:r>
          </a:p>
          <a:p>
            <a:pPr eaLnBrk="1" hangingPunct="1"/>
            <a:r>
              <a:rPr lang="en-GB" sz="2400" dirty="0" smtClean="0"/>
              <a:t>NICE guidance and CQUIN payments have affected monitor uptake.</a:t>
            </a:r>
          </a:p>
          <a:p>
            <a:pPr eaLnBrk="1" hangingPunct="1"/>
            <a:r>
              <a:rPr lang="en-GB" sz="2400" dirty="0" smtClean="0"/>
              <a:t>Wide range of monitors in use</a:t>
            </a:r>
          </a:p>
          <a:p>
            <a:pPr eaLnBrk="1" hangingPunct="1"/>
            <a:r>
              <a:rPr lang="en-GB" sz="2400" dirty="0" smtClean="0"/>
              <a:t>Many sites lack formal training and guidelines</a:t>
            </a:r>
          </a:p>
          <a:p>
            <a:pPr lvl="2" eaLnBrk="1" hangingPunct="1">
              <a:buFont typeface="Arial" charset="0"/>
              <a:buNone/>
            </a:pPr>
            <a:endParaRPr lang="en-GB" dirty="0" smtClean="0"/>
          </a:p>
          <a:p>
            <a:pPr lvl="2" eaLnBrk="1" hangingPunct="1">
              <a:buFont typeface="Arial" charset="0"/>
              <a:buNone/>
            </a:pPr>
            <a:endParaRPr lang="en-GB" sz="1600" dirty="0" smtClean="0"/>
          </a:p>
          <a:p>
            <a:pPr lvl="1" eaLnBrk="1" hangingPunct="1">
              <a:buFont typeface="Arial" charset="0"/>
              <a:buNone/>
            </a:pPr>
            <a:endParaRPr lang="en-GB" sz="2000" dirty="0" smtClean="0"/>
          </a:p>
          <a:p>
            <a:pPr lvl="1" eaLnBrk="1" hangingPunct="1">
              <a:buFont typeface="Arial" charset="0"/>
              <a:buNone/>
            </a:pPr>
            <a:endParaRPr lang="en-GB" sz="2000" dirty="0" smtClean="0"/>
          </a:p>
          <a:p>
            <a:pPr lvl="1" eaLnBrk="1" hangingPunct="1">
              <a:buFont typeface="Arial" charset="0"/>
              <a:buNone/>
            </a:pPr>
            <a:endParaRPr lang="en-GB" sz="2000" dirty="0" smtClean="0"/>
          </a:p>
          <a:p>
            <a:pPr lvl="1" eaLnBrk="1" hangingPunct="1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dirty="0" smtClean="0"/>
              <a:t>Conclusions</a:t>
            </a:r>
          </a:p>
          <a:p>
            <a:pPr algn="ctr" eaLnBrk="1" hangingPunct="1">
              <a:buFont typeface="Arial" charset="0"/>
              <a:buNone/>
            </a:pPr>
            <a:endParaRPr lang="en-GB" dirty="0" smtClean="0"/>
          </a:p>
          <a:p>
            <a:pPr eaLnBrk="1" hangingPunct="1"/>
            <a:r>
              <a:rPr lang="en-GB" sz="2400" dirty="0" smtClean="0"/>
              <a:t>RAFT conducted a comprehensive survey</a:t>
            </a:r>
          </a:p>
          <a:p>
            <a:pPr eaLnBrk="1" hangingPunct="1"/>
            <a:r>
              <a:rPr lang="en-GB" sz="2400" dirty="0" smtClean="0"/>
              <a:t>COM ownership widespread</a:t>
            </a:r>
          </a:p>
          <a:p>
            <a:pPr eaLnBrk="1" hangingPunct="1"/>
            <a:r>
              <a:rPr lang="en-GB" sz="2400" dirty="0" err="1" smtClean="0"/>
              <a:t>CardioQ</a:t>
            </a:r>
            <a:r>
              <a:rPr lang="en-GB" sz="2400" dirty="0" smtClean="0"/>
              <a:t> ODM most popular</a:t>
            </a:r>
          </a:p>
          <a:p>
            <a:pPr eaLnBrk="1" hangingPunct="1"/>
            <a:r>
              <a:rPr lang="en-GB" sz="2400" dirty="0" smtClean="0"/>
              <a:t>Commonest reason for purchase was clinical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Acknowledgements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en-GB" sz="2000" smtClean="0"/>
              <a:t>RAFT committee</a:t>
            </a:r>
          </a:p>
          <a:p>
            <a:pPr eaLnBrk="1" hangingPunct="1"/>
            <a:r>
              <a:rPr lang="en-GB" sz="2000" smtClean="0"/>
              <a:t>Local contributors (http://www.raftrainees.com/contributors.html)</a:t>
            </a:r>
          </a:p>
          <a:p>
            <a:pPr eaLnBrk="1" hangingPunct="1"/>
            <a:r>
              <a:rPr lang="en-GB" sz="2000" smtClean="0"/>
              <a:t>NWRAG committee</a:t>
            </a:r>
          </a:p>
          <a:p>
            <a:pPr eaLnBrk="1" hangingPunct="1"/>
            <a:r>
              <a:rPr lang="en-GB" sz="2000" smtClean="0"/>
              <a:t>Dr Daniel Conway  CMFT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algn="ctr" eaLnBrk="1" hangingPunct="1">
              <a:buFont typeface="Arial" charset="0"/>
              <a:buNone/>
            </a:pPr>
            <a:r>
              <a:rPr lang="en-GB" smtClean="0"/>
              <a:t>References</a:t>
            </a:r>
          </a:p>
          <a:p>
            <a:r>
              <a:rPr lang="en-GB" sz="1600" smtClean="0"/>
              <a:t>http://www.england.nhs.uk/wp-content/uploads/2013/02/cquin-guidance.pdf</a:t>
            </a:r>
          </a:p>
          <a:p>
            <a:r>
              <a:rPr lang="en-GB" sz="1600" smtClean="0"/>
              <a:t>http://webarchive.nationalarchives.gov.uk/20130701143131/http:/ntac.nhs.uk/web/files/intra_operative_fluid_management/iofm_adoption_pack_update_jan_2013.pdf</a:t>
            </a:r>
          </a:p>
          <a:p>
            <a:r>
              <a:rPr lang="en-GB" sz="1600" smtClean="0"/>
              <a:t>NICE (2011) CardioQ-ODM (oesophageal Doppler monitor) (MTG3)</a:t>
            </a:r>
          </a:p>
          <a:p>
            <a:r>
              <a:rPr lang="en-GB" sz="1600" smtClean="0"/>
              <a:t>NICE (2012) Oesophageal Doppler-guided fluid management during major surgery: reducing post-operative complications and bed days. </a:t>
            </a:r>
          </a:p>
          <a:p>
            <a:pPr eaLnBrk="1" hangingPunct="1">
              <a:buFont typeface="Arial" charset="0"/>
              <a:buNone/>
            </a:pPr>
            <a:endParaRPr lang="en-GB" u="sng" smtClean="0"/>
          </a:p>
          <a:p>
            <a:pPr eaLnBrk="1" hangingPunct="1">
              <a:buFont typeface="Arial" charset="0"/>
              <a:buNone/>
            </a:pPr>
            <a:endParaRPr lang="en-GB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92075"/>
          <a:ext cx="8280920" cy="636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3096344"/>
              </a:tblGrid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mbria"/>
                        </a:rPr>
                        <a:t>Question stem</a:t>
                      </a:r>
                      <a:endParaRPr lang="en-GB" sz="1200" dirty="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mbria"/>
                        </a:rPr>
                        <a:t>Answer options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Collaborative name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Trust codes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Trust type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Foundation Trust, non-Foundation Trust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Hospital type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University hospital vs District General Hospital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Bed number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&lt;500, 500-1000, &gt;1000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Has your trust had an intra-operative fluid management pre-requisite CQUIN?: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Yes,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What was the CQUIN start date?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How long did the CQUIN apply?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What were the terms of the CQUIN?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Did the CQUIN define specific cases requiring COM usage?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Yes,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What were these cases?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Specifically, did these include high-risk emergency laparotomies?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Yes,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What % of these cases needed a COM to be CQUIN compliant?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50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How was COM usage practically measured? (eg WHO checklist, theatre management system, not recorded)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How many COMs exist in your anaesthetic department (NOT ICU)?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67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What are these COMs (include any labeled as such), when were they purchased and why?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mbria"/>
                        </a:rPr>
                        <a:t>COM type, Number of this type, Purchase date, Purchased for CQUIN; Yes / No, Purchased following NICE guidance; Yes / No</a:t>
                      </a:r>
                      <a:endParaRPr lang="en-GB" sz="1200" dirty="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For COMs NOT purchased for CQUIN / NICE, why were they?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Does your department have a local guideline for COM use?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Yes,/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Does this guideline include an algorithm? (please email if able)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Yes/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Does it recommend use of crystalloid or colloid?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When was this guideline introduced?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Do individual anaesthetists undergo training prior to using COMs?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Cambria"/>
                        </a:rPr>
                        <a:t>Yes, No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How is training monitored / recorded?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Calibri"/>
                          <a:ea typeface="Times New Roman"/>
                          <a:cs typeface="Cambria"/>
                        </a:rPr>
                        <a:t>Free text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23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mbria"/>
                        </a:rPr>
                        <a:t>Do you have free access to disposables?</a:t>
                      </a:r>
                      <a:endParaRPr lang="en-GB" sz="120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Cambria"/>
                        </a:rPr>
                        <a:t>Yes, No</a:t>
                      </a:r>
                      <a:endParaRPr lang="en-GB" sz="1200" dirty="0"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19138"/>
          </a:xfrm>
        </p:spPr>
        <p:txBody>
          <a:bodyPr/>
          <a:lstStyle/>
          <a:p>
            <a:pPr eaLnBrk="1" hangingPunct="1"/>
            <a:r>
              <a:rPr lang="en-US" sz="2800" smtClean="0"/>
              <a:t>Number of local sites per regional group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graphicFrame>
        <p:nvGraphicFramePr>
          <p:cNvPr id="10243" name="Content Placeholder 5"/>
          <p:cNvGraphicFramePr>
            <a:graphicFrameLocks noGrp="1"/>
          </p:cNvGraphicFramePr>
          <p:nvPr>
            <p:ph idx="1"/>
          </p:nvPr>
        </p:nvGraphicFramePr>
        <p:xfrm>
          <a:off x="554038" y="1312863"/>
          <a:ext cx="8058150" cy="4768850"/>
        </p:xfrm>
        <a:graphic>
          <a:graphicData uri="http://schemas.openxmlformats.org/presentationml/2006/ole">
            <p:oleObj spid="_x0000_s10243" name="Worksheet" r:id="rId3" imgW="8820048" imgH="5219706" progId="Excel.Sheet.8">
              <p:embed/>
            </p:oleObj>
          </a:graphicData>
        </a:graphic>
      </p:graphicFrame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779838" y="328453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NWRAG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68313" y="12684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Total = 67 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4" name="Picture 4" descr="http://www.lidco.com/images/products/LiDCO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4813"/>
            <a:ext cx="2627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proactmedical.co.uk/proshop_images/ECG%20Monitoring/cheet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11613"/>
            <a:ext cx="30607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ht.edwards.com/scin/edwards/sitecollectionimages/products/mininvasive/vigl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37063"/>
            <a:ext cx="262731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www.anestesiaenlinea.com/wp-content/uploads/2009/07/piccomoni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420938"/>
            <a:ext cx="33655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http://www.yagev.com/ProdImages/CQ%20ODM%20Front%20view%20no%20backgroun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6250"/>
            <a:ext cx="27352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7738" y="0"/>
            <a:ext cx="4946650" cy="6902450"/>
          </a:xfrm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0"/>
            <a:ext cx="50403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0"/>
            <a:ext cx="504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2" name="Picture 6" descr="http://www.raftrainees.com/uploads/2/0/3/2/20325457/545794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790825"/>
            <a:ext cx="525621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raftrainees.com/uploads/2/0/3/2/20325457/302320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0350"/>
            <a:ext cx="4392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Describe the current use of cardiac output monitors</a:t>
            </a:r>
          </a:p>
          <a:p>
            <a:pPr eaLnBrk="1" hangingPunct="1"/>
            <a:r>
              <a:rPr lang="en-GB" sz="2800" dirty="0" smtClean="0"/>
              <a:t>Determine the effect of NICE guidance and CQUIN payment schemes</a:t>
            </a:r>
          </a:p>
          <a:p>
            <a:pPr eaLnBrk="1" hangingPunct="1"/>
            <a:r>
              <a:rPr lang="en-GB" sz="2800" dirty="0" smtClean="0"/>
              <a:t>Test the ability of RAFT to undertake a comprehensive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Methods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GB" sz="2800" smtClean="0"/>
              <a:t>Prospective survey</a:t>
            </a:r>
          </a:p>
          <a:p>
            <a:pPr eaLnBrk="1" hangingPunct="1"/>
            <a:r>
              <a:rPr lang="en-GB" sz="2800" smtClean="0"/>
              <a:t>Open to trusts in network</a:t>
            </a:r>
          </a:p>
          <a:p>
            <a:pPr eaLnBrk="1" hangingPunct="1"/>
            <a:r>
              <a:rPr lang="en-GB" sz="2800" smtClean="0"/>
              <a:t>Two week period from 30</a:t>
            </a:r>
            <a:r>
              <a:rPr lang="en-GB" sz="2800" baseline="30000" smtClean="0"/>
              <a:t>th</a:t>
            </a:r>
            <a:r>
              <a:rPr lang="en-GB" sz="2800" smtClean="0"/>
              <a:t> June 2014</a:t>
            </a:r>
          </a:p>
          <a:p>
            <a:pPr eaLnBrk="1" hangingPunct="1"/>
            <a:r>
              <a:rPr lang="en-GB" sz="2800" smtClean="0"/>
              <a:t>Questionnaire completed at local sites</a:t>
            </a:r>
          </a:p>
          <a:p>
            <a:pPr lvl="1" eaLnBrk="1" hangingPunct="1"/>
            <a:r>
              <a:rPr lang="en-GB" sz="2400" smtClean="0"/>
              <a:t>Semi-structured interview</a:t>
            </a:r>
          </a:p>
          <a:p>
            <a:pPr lvl="1" eaLnBrk="1" hangingPunct="1"/>
            <a:r>
              <a:rPr lang="en-GB" sz="2400" smtClean="0"/>
              <a:t>Count of COMs </a:t>
            </a:r>
          </a:p>
          <a:p>
            <a:pPr lvl="1" eaLnBrk="1" hangingPunct="1"/>
            <a:r>
              <a:rPr lang="en-GB" sz="2400" smtClean="0"/>
              <a:t>Review of local policies</a:t>
            </a:r>
          </a:p>
          <a:p>
            <a:pPr eaLnBrk="1" hangingPunct="1"/>
            <a:r>
              <a:rPr lang="en-GB" sz="2800" smtClean="0"/>
              <a:t>Data centralisation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My Role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Regional lead on behalf of NWRAG</a:t>
            </a:r>
          </a:p>
          <a:p>
            <a:pPr lvl="1" eaLnBrk="1" hangingPunct="1"/>
            <a:r>
              <a:rPr lang="en-GB" dirty="0" smtClean="0"/>
              <a:t>Recruit site leads </a:t>
            </a:r>
          </a:p>
          <a:p>
            <a:pPr lvl="1" eaLnBrk="1" hangingPunct="1"/>
            <a:r>
              <a:rPr lang="en-GB" dirty="0" smtClean="0"/>
              <a:t>Coordinate regional data collection</a:t>
            </a:r>
          </a:p>
          <a:p>
            <a:pPr lvl="1" eaLnBrk="1" hangingPunct="1"/>
            <a:r>
              <a:rPr lang="en-GB" dirty="0" smtClean="0"/>
              <a:t>Collate and upload regional data</a:t>
            </a:r>
          </a:p>
          <a:p>
            <a:pPr lvl="1" eaLnBrk="1" hangingPunct="1"/>
            <a:r>
              <a:rPr lang="en-GB" dirty="0" smtClean="0"/>
              <a:t>Perform regional data analysis</a:t>
            </a:r>
          </a:p>
          <a:p>
            <a:pPr eaLnBrk="1" hangingPunct="1"/>
            <a:r>
              <a:rPr lang="en-GB" dirty="0" smtClean="0"/>
              <a:t>Local lead at one site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2800" smtClean="0"/>
              <a:t>Possession of COMs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95288" y="2659063"/>
            <a:ext cx="611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Percentage of COM by type – North West and National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136904" cy="122378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24335"/>
                <a:gridCol w="2376264"/>
                <a:gridCol w="2736305"/>
              </a:tblGrid>
              <a:tr h="384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National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No. of sites with COMs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66/67 (99%)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9/9 (100%)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Mean </a:t>
                      </a:r>
                      <a:r>
                        <a:rPr lang="en-GB" sz="1600" dirty="0" smtClean="0">
                          <a:effectLst/>
                        </a:rPr>
                        <a:t>no. </a:t>
                      </a:r>
                      <a:r>
                        <a:rPr lang="en-GB" sz="1600" dirty="0">
                          <a:effectLst/>
                        </a:rPr>
                        <a:t>of COMs per </a:t>
                      </a:r>
                      <a:r>
                        <a:rPr lang="en-GB" sz="1600" dirty="0" smtClean="0">
                          <a:effectLst/>
                        </a:rPr>
                        <a:t>site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7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(Range </a:t>
                      </a:r>
                      <a:r>
                        <a:rPr lang="en-GB" sz="1600" dirty="0" smtClean="0">
                          <a:effectLst/>
                        </a:rPr>
                        <a:t>0-29)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4.8 </a:t>
                      </a:r>
                      <a:r>
                        <a:rPr lang="en-GB" sz="1600" dirty="0">
                          <a:effectLst/>
                        </a:rPr>
                        <a:t>(Range 2-16)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7544" y="2924945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26" name="TextBox 8"/>
          <p:cNvSpPr txBox="1">
            <a:spLocks noChangeArrowheads="1"/>
          </p:cNvSpPr>
          <p:nvPr/>
        </p:nvSpPr>
        <p:spPr bwMode="auto">
          <a:xfrm>
            <a:off x="179388" y="63087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ODM – CardioQ Oesophageal Doppler Monitor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Year of COM procurement in North West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899592" y="1556792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44463" y="3644900"/>
            <a:ext cx="68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No of COMs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677</Words>
  <Application>Microsoft Office PowerPoint</Application>
  <PresentationFormat>On-screen Show (4:3)</PresentationFormat>
  <Paragraphs>157</Paragraphs>
  <Slides>18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Cardiac Output Monitor Survey  The impact of NICE guidance and CQUIN payments on Cardiac Output Monitors in the NHS: A trainee led national survey</vt:lpstr>
      <vt:lpstr>Slide 2</vt:lpstr>
      <vt:lpstr> </vt:lpstr>
      <vt:lpstr>Slide 4</vt:lpstr>
      <vt:lpstr>Aims</vt:lpstr>
      <vt:lpstr>Methods</vt:lpstr>
      <vt:lpstr>My Role</vt:lpstr>
      <vt:lpstr>Possession of COMs</vt:lpstr>
      <vt:lpstr>Year of COM procurement in North West</vt:lpstr>
      <vt:lpstr>Reason for COM purchase</vt:lpstr>
      <vt:lpstr>COMs purchased due to NICE</vt:lpstr>
      <vt:lpstr>COMs purchased due to CQUIN</vt:lpstr>
      <vt:lpstr>Support structures for COMs</vt:lpstr>
      <vt:lpstr>Slide 14</vt:lpstr>
      <vt:lpstr>Slide 15</vt:lpstr>
      <vt:lpstr>Acknowledgements </vt:lpstr>
      <vt:lpstr>Slide 17</vt:lpstr>
      <vt:lpstr>Number of local sites per regional group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Output Monitor Survey</dc:title>
  <dc:creator>Claire</dc:creator>
  <cp:lastModifiedBy>Claire</cp:lastModifiedBy>
  <cp:revision>104</cp:revision>
  <dcterms:created xsi:type="dcterms:W3CDTF">2015-01-18T18:42:15Z</dcterms:created>
  <dcterms:modified xsi:type="dcterms:W3CDTF">2015-02-11T23:26:02Z</dcterms:modified>
</cp:coreProperties>
</file>